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79" r:id="rId10"/>
    <p:sldId id="263" r:id="rId11"/>
    <p:sldId id="264" r:id="rId12"/>
    <p:sldId id="265" r:id="rId13"/>
    <p:sldId id="266" r:id="rId14"/>
    <p:sldId id="267" r:id="rId15"/>
    <p:sldId id="272" r:id="rId16"/>
    <p:sldId id="273" r:id="rId17"/>
    <p:sldId id="274" r:id="rId18"/>
    <p:sldId id="275" r:id="rId19"/>
    <p:sldId id="278" r:id="rId20"/>
    <p:sldId id="277" r:id="rId21"/>
    <p:sldId id="276" r:id="rId22"/>
    <p:sldId id="268" r:id="rId23"/>
    <p:sldId id="282" r:id="rId24"/>
    <p:sldId id="280" r:id="rId25"/>
    <p:sldId id="281" r:id="rId26"/>
    <p:sldId id="269" r:id="rId27"/>
    <p:sldId id="270" r:id="rId28"/>
    <p:sldId id="271" r:id="rId29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BC833-1F2B-44A0-B6F1-3C21A601C1A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6EFB6-8B71-487F-B832-33BF38971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6EFB6-8B71-487F-B832-33BF38971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AA15C50C-3B1C-C04A-A934-75219BE80C8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FDFA40EC-A038-FA42-B530-AEDAA04362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Argumentative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Support for </a:t>
            </a:r>
            <a:br>
              <a:rPr lang="en-US" dirty="0" smtClean="0"/>
            </a:br>
            <a:r>
              <a:rPr lang="en-US" dirty="0" smtClean="0"/>
              <a:t>Your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“I’m superman!”  sure . . .</a:t>
            </a:r>
          </a:p>
          <a:p>
            <a:r>
              <a:rPr lang="en-US" dirty="0" smtClean="0"/>
              <a:t>Give them evidence they can’t refuse/refute</a:t>
            </a:r>
          </a:p>
          <a:p>
            <a:r>
              <a:rPr lang="en-US" dirty="0" smtClean="0"/>
              <a:t>Types of Evidence</a:t>
            </a:r>
          </a:p>
          <a:p>
            <a:pPr lvl="1"/>
            <a:r>
              <a:rPr lang="en-US" dirty="0" smtClean="0"/>
              <a:t>Analogies</a:t>
            </a:r>
          </a:p>
          <a:p>
            <a:pPr lvl="1"/>
            <a:r>
              <a:rPr lang="en-US" dirty="0" smtClean="0"/>
              <a:t>Anecdotes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Commonly Accepted Beliefs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Expert Opinions</a:t>
            </a:r>
          </a:p>
          <a:p>
            <a:pPr lvl="1"/>
            <a:r>
              <a:rPr lang="en-US" dirty="0" smtClean="0"/>
              <a:t>Facts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AACCEE= ACE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*Analogies= comparisons that show similarities between otherwise unrelated facts or ideas</a:t>
            </a:r>
          </a:p>
          <a:p>
            <a:pPr lvl="1"/>
            <a:r>
              <a:rPr lang="en-US" dirty="0" smtClean="0"/>
              <a:t>Exp. We should be as concerned about </a:t>
            </a:r>
            <a:r>
              <a:rPr lang="en-US" smtClean="0"/>
              <a:t>the garbage </a:t>
            </a:r>
            <a:r>
              <a:rPr lang="en-US" dirty="0" smtClean="0"/>
              <a:t>problem today as they once were about finding a vaccine for polio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*Anecdotes= personal examples or stories that illustrate a point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Exp. My grandfather says the forests that once surrounded my hometown have nearly vanished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&amp; Commonly Accepted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Studies= </a:t>
            </a:r>
            <a:r>
              <a:rPr lang="en-US" dirty="0" err="1" smtClean="0"/>
              <a:t>exps</a:t>
            </a:r>
            <a:r>
              <a:rPr lang="en-US" dirty="0" smtClean="0"/>
              <a:t>. From scientific research</a:t>
            </a:r>
          </a:p>
          <a:p>
            <a:pPr lvl="1"/>
            <a:r>
              <a:rPr lang="en-US" dirty="0" smtClean="0"/>
              <a:t>Exp. Government studies show that collecting and using recycled materials saves energy.</a:t>
            </a:r>
          </a:p>
          <a:p>
            <a:r>
              <a:rPr lang="en-US" dirty="0" smtClean="0"/>
              <a:t>Commonly Accepted beliefs= ideas that most people share</a:t>
            </a:r>
          </a:p>
          <a:p>
            <a:pPr lvl="1"/>
            <a:r>
              <a:rPr lang="en-US" dirty="0" smtClean="0"/>
              <a:t>Exp. Most people think that garbage is useless and has no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Expert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Examples= specific instances or illustrations of a general idea</a:t>
            </a:r>
          </a:p>
          <a:p>
            <a:pPr lvl="1"/>
            <a:r>
              <a:rPr lang="en-US" dirty="0" smtClean="0"/>
              <a:t>For example, recycling could help save some of the fifty thousand trees that are sacrificed every week to produce Sunday newspapers in the U.S.</a:t>
            </a:r>
          </a:p>
          <a:p>
            <a:r>
              <a:rPr lang="en-US" dirty="0" smtClean="0"/>
              <a:t>Expert Opinions= statements made by a recognized authority on the subject</a:t>
            </a:r>
          </a:p>
          <a:p>
            <a:pPr lvl="1"/>
            <a:r>
              <a:rPr lang="en-US" dirty="0" smtClean="0"/>
              <a:t>Brenda Platt of the Institute for Local Self-Reliance says, “Studies have concluded that recycling costs less than traditional trash collection and disposal . . 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Facts= Statements that can be proven true; some facts are in the form of statistics, or numerical information</a:t>
            </a:r>
          </a:p>
          <a:p>
            <a:pPr lvl="1"/>
            <a:r>
              <a:rPr lang="en-US" dirty="0" smtClean="0"/>
              <a:t>Garbage usually goes into landfills.  Of the garbage produced each year in the U.S., 42% is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evidence pass the RAD test?</a:t>
            </a:r>
          </a:p>
          <a:p>
            <a:r>
              <a:rPr lang="en-US" dirty="0" smtClean="0"/>
              <a:t>All evidence used in a argumentative paper should be</a:t>
            </a:r>
          </a:p>
          <a:p>
            <a:pPr lvl="1"/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Detailed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Relevant means that the evidence fits the argument you are making.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For example, you don’t want statistics on childhood obesity when you are writing a paper on childhood hunger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simply means that you are precisely and correctly conveying your facts.  All evidence should be accurate.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 example, when you quote someone in your paper, you must quote them exactly.  You can’t fudge their statement to make it fit your argument better.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evidence is more accurate than vague information.  Details can also be more compelling.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 example, it is more effective to say, “Ten million moms marched on Washington,” than “Some women marched on Washington.”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HANDOUT: Practice Evaluating Support (pg. </a:t>
            </a:r>
            <a:r>
              <a:rPr lang="en-US" smtClean="0"/>
              <a:t>147)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178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sure to elaborate when giving support</a:t>
            </a:r>
          </a:p>
          <a:p>
            <a:pPr lvl="1"/>
            <a:r>
              <a:rPr lang="en-US" dirty="0" smtClean="0"/>
              <a:t>To elaborate effectively, a learner actively generates statements or mental images that relate the information at hand to prior knowledge.</a:t>
            </a:r>
          </a:p>
          <a:p>
            <a:pPr lvl="1"/>
            <a:r>
              <a:rPr lang="en-US" dirty="0" smtClean="0"/>
              <a:t>Some types of elaboration</a:t>
            </a:r>
          </a:p>
          <a:p>
            <a:pPr lvl="2"/>
            <a:r>
              <a:rPr lang="en-US" dirty="0" smtClean="0"/>
              <a:t>Recalled events</a:t>
            </a:r>
          </a:p>
          <a:p>
            <a:pPr lvl="2"/>
            <a:r>
              <a:rPr lang="en-US" dirty="0" smtClean="0"/>
              <a:t>Visual images</a:t>
            </a:r>
          </a:p>
          <a:p>
            <a:pPr lvl="2"/>
            <a:r>
              <a:rPr lang="en-US" dirty="0" smtClean="0"/>
              <a:t>Analogies</a:t>
            </a:r>
          </a:p>
          <a:p>
            <a:pPr lvl="2"/>
            <a:r>
              <a:rPr lang="en-US" dirty="0" smtClean="0"/>
              <a:t>Comparisons</a:t>
            </a:r>
          </a:p>
          <a:p>
            <a:pPr lvl="2"/>
            <a:r>
              <a:rPr lang="en-US" dirty="0" smtClean="0"/>
              <a:t>Explanations</a:t>
            </a:r>
          </a:p>
          <a:p>
            <a:pPr lvl="2"/>
            <a:r>
              <a:rPr lang="en-US" dirty="0" smtClean="0"/>
              <a:t>Contrasts</a:t>
            </a:r>
          </a:p>
          <a:p>
            <a:pPr lvl="2"/>
            <a:r>
              <a:rPr lang="en-US" dirty="0" smtClean="0"/>
              <a:t>Metaphors</a:t>
            </a:r>
          </a:p>
          <a:p>
            <a:pPr lvl="2"/>
            <a:r>
              <a:rPr lang="en-US" dirty="0" smtClean="0"/>
              <a:t>Examples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HANDOUT: Practicing Paragraphs pg. 72, 85, 92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powerful Issue</a:t>
            </a:r>
          </a:p>
          <a:p>
            <a:pPr lvl="1"/>
            <a:r>
              <a:rPr lang="en-US" sz="2400" dirty="0" smtClean="0"/>
              <a:t>Issues that stir up strong feelings in you &amp; others</a:t>
            </a:r>
          </a:p>
          <a:p>
            <a:pPr lvl="1"/>
            <a:r>
              <a:rPr lang="en-US" sz="2400" dirty="0" smtClean="0"/>
              <a:t>List a few issues you really care about . . .</a:t>
            </a:r>
          </a:p>
          <a:p>
            <a:pPr lvl="1"/>
            <a:r>
              <a:rPr lang="en-US" sz="2400" dirty="0" smtClean="0"/>
              <a:t>Pick one</a:t>
            </a:r>
          </a:p>
          <a:p>
            <a:pPr lvl="2"/>
            <a:r>
              <a:rPr lang="en-US" dirty="0" smtClean="0"/>
              <a:t>You have the strongest views about</a:t>
            </a:r>
          </a:p>
          <a:p>
            <a:pPr lvl="2"/>
            <a:r>
              <a:rPr lang="en-US" dirty="0" smtClean="0"/>
              <a:t>You have knowledge about</a:t>
            </a:r>
          </a:p>
          <a:p>
            <a:pPr lvl="2"/>
            <a:r>
              <a:rPr lang="en-US" dirty="0" smtClean="0"/>
              <a:t>You can gather the most evidence about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writing your paragraphs of support you need to connect the sentences and ideas using transitional devices</a:t>
            </a:r>
          </a:p>
          <a:p>
            <a:r>
              <a:rPr lang="en-US" dirty="0" smtClean="0"/>
              <a:t>Transitional devices= connecting words or phrases that show the relationship between ideas, details, and examples in a paragraph</a:t>
            </a:r>
          </a:p>
          <a:p>
            <a:pPr lvl="1"/>
            <a:r>
              <a:rPr lang="en-US" dirty="0" smtClean="0"/>
              <a:t>Accordingly, after, also, finally, next, similarly, therefore, furthermore, for this reason, for example, later, nevertheless, likewise, as a result, consequently,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Exp. Handout Advertisement Board pg. 20</a:t>
            </a:r>
          </a:p>
          <a:p>
            <a:pPr lvl="1"/>
            <a:r>
              <a:rPr lang="en-US" dirty="0" smtClean="0"/>
              <a:t>Practice pgs. 61 &amp; 97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Conclusion= </a:t>
            </a:r>
            <a:br>
              <a:rPr lang="en-US" dirty="0" smtClean="0"/>
            </a:br>
            <a:r>
              <a:rPr lang="en-US" dirty="0" smtClean="0"/>
              <a:t>Snappy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 thesis</a:t>
            </a:r>
          </a:p>
          <a:p>
            <a:r>
              <a:rPr lang="en-US" dirty="0" smtClean="0"/>
              <a:t>Restate main reasons</a:t>
            </a:r>
          </a:p>
          <a:p>
            <a:r>
              <a:rPr lang="en-US" dirty="0" smtClean="0"/>
              <a:t>Call to Action</a:t>
            </a:r>
          </a:p>
          <a:p>
            <a:pPr lvl="1"/>
            <a:r>
              <a:rPr lang="en-US" dirty="0" smtClean="0"/>
              <a:t>Do THIS for/because or THIS or else THIS</a:t>
            </a:r>
          </a:p>
          <a:p>
            <a:pPr lvl="1"/>
            <a:r>
              <a:rPr lang="en-US" dirty="0" smtClean="0"/>
              <a:t>Strongly suggest</a:t>
            </a:r>
          </a:p>
          <a:p>
            <a:pPr lvl="1"/>
            <a:r>
              <a:rPr lang="en-US" dirty="0" smtClean="0"/>
              <a:t>Solution to be taken</a:t>
            </a:r>
          </a:p>
          <a:p>
            <a:pPr lvl="1"/>
            <a:r>
              <a:rPr lang="en-US" dirty="0" smtClean="0"/>
              <a:t>Deep concern</a:t>
            </a:r>
          </a:p>
          <a:p>
            <a:pPr lvl="1"/>
            <a:r>
              <a:rPr lang="en-US" dirty="0" smtClean="0"/>
              <a:t>Actively support</a:t>
            </a:r>
          </a:p>
          <a:p>
            <a:pPr lvl="1"/>
            <a:r>
              <a:rPr lang="en-US" dirty="0" smtClean="0"/>
              <a:t>There is a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Writer’s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Something Good for the Earth”</a:t>
            </a:r>
          </a:p>
          <a:p>
            <a:r>
              <a:rPr lang="en-US" dirty="0" smtClean="0"/>
              <a:t>Pg. 323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Use Primary Sources? (</a:t>
            </a:r>
            <a:r>
              <a:rPr lang="en-US" dirty="0" err="1" smtClean="0"/>
              <a:t>gov</a:t>
            </a:r>
            <a:r>
              <a:rPr lang="en-US" dirty="0" smtClean="0"/>
              <a:t> handout)</a:t>
            </a:r>
          </a:p>
          <a:p>
            <a:r>
              <a:rPr lang="en-US" dirty="0" smtClean="0"/>
              <a:t>Evaluating Sources &amp; Support (pg. 147)</a:t>
            </a:r>
          </a:p>
          <a:p>
            <a:r>
              <a:rPr lang="en-US" dirty="0" smtClean="0"/>
              <a:t>How to Cite Sources in Text (pg. 58)</a:t>
            </a:r>
          </a:p>
          <a:p>
            <a:r>
              <a:rPr lang="en-US" dirty="0" smtClean="0"/>
              <a:t>Preparing a Work Cited List (pg. 69)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Edit= P.Q.S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Praise</a:t>
            </a:r>
          </a:p>
          <a:p>
            <a:pPr lvl="1"/>
            <a:r>
              <a:rPr lang="en-US" dirty="0" smtClean="0"/>
              <a:t>What sticks out?</a:t>
            </a:r>
          </a:p>
          <a:p>
            <a:pPr lvl="1"/>
            <a:r>
              <a:rPr lang="en-US" dirty="0" smtClean="0"/>
              <a:t>What is the best part?</a:t>
            </a:r>
          </a:p>
          <a:p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What don’t you understand?</a:t>
            </a:r>
          </a:p>
          <a:p>
            <a:pPr lvl="1"/>
            <a:r>
              <a:rPr lang="en-US" dirty="0" smtClean="0"/>
              <a:t>What do you want to know more about?</a:t>
            </a:r>
          </a:p>
          <a:p>
            <a:r>
              <a:rPr lang="en-US" dirty="0" smtClean="0"/>
              <a:t>Suggest</a:t>
            </a:r>
          </a:p>
          <a:p>
            <a:pPr lvl="1"/>
            <a:r>
              <a:rPr lang="en-US" dirty="0" smtClean="0"/>
              <a:t>How could the paper be improved?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Classmate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 pg. 131</a:t>
            </a:r>
          </a:p>
          <a:p>
            <a:r>
              <a:rPr lang="en-US" dirty="0" smtClean="0"/>
              <a:t>Checklist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&amp; Revise </a:t>
            </a:r>
            <a:br>
              <a:rPr lang="en-US" dirty="0" smtClean="0"/>
            </a:br>
            <a:r>
              <a:rPr lang="en-US" dirty="0" smtClean="0"/>
              <a:t>Your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Evaluation Questions</a:t>
            </a:r>
          </a:p>
          <a:p>
            <a:pPr lvl="1"/>
            <a:r>
              <a:rPr lang="en-US" dirty="0" smtClean="0"/>
              <a:t>Does the introduction express a clear opinion statement?</a:t>
            </a:r>
          </a:p>
          <a:p>
            <a:pPr lvl="1"/>
            <a:r>
              <a:rPr lang="en-US" dirty="0" smtClean="0"/>
              <a:t>Do at least three reasons support the opinion statement?</a:t>
            </a:r>
          </a:p>
          <a:p>
            <a:pPr lvl="2"/>
            <a:r>
              <a:rPr lang="en-US" dirty="0" smtClean="0"/>
              <a:t>Do the reasons include logical, emotional, and ethical appeals?</a:t>
            </a:r>
          </a:p>
          <a:p>
            <a:pPr lvl="1"/>
            <a:r>
              <a:rPr lang="en-US" dirty="0" smtClean="0"/>
              <a:t>Do at least two pieces of evidence support each reason?</a:t>
            </a:r>
          </a:p>
          <a:p>
            <a:pPr lvl="1"/>
            <a:r>
              <a:rPr lang="en-US" dirty="0" smtClean="0"/>
              <a:t>Is the organization logical and effective?</a:t>
            </a:r>
          </a:p>
          <a:p>
            <a:pPr lvl="1"/>
            <a:r>
              <a:rPr lang="en-US" dirty="0" smtClean="0"/>
              <a:t>Are possible reader counterclaims addressed?</a:t>
            </a:r>
          </a:p>
          <a:p>
            <a:pPr lvl="1"/>
            <a:r>
              <a:rPr lang="en-US" dirty="0" smtClean="0"/>
              <a:t>Does the conclusion restate the writer’s opinion?</a:t>
            </a:r>
          </a:p>
          <a:p>
            <a:pPr lvl="2"/>
            <a:r>
              <a:rPr lang="en-US" dirty="0" smtClean="0"/>
              <a:t>Does it include a summary of the reasons and a call to action?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824787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Bracket the opinion statement</a:t>
            </a:r>
          </a:p>
          <a:p>
            <a:r>
              <a:rPr lang="en-US" dirty="0" smtClean="0"/>
              <a:t>Underline each reason &amp; label</a:t>
            </a:r>
          </a:p>
          <a:p>
            <a:pPr lvl="1"/>
            <a:r>
              <a:rPr lang="en-US" dirty="0" smtClean="0"/>
              <a:t>L=logical</a:t>
            </a:r>
          </a:p>
          <a:p>
            <a:pPr lvl="1"/>
            <a:r>
              <a:rPr lang="en-US" dirty="0" smtClean="0"/>
              <a:t>E=emotional</a:t>
            </a:r>
          </a:p>
          <a:p>
            <a:pPr lvl="1"/>
            <a:r>
              <a:rPr lang="en-US" dirty="0" smtClean="0"/>
              <a:t>C= credible/ethical</a:t>
            </a:r>
          </a:p>
          <a:p>
            <a:r>
              <a:rPr lang="en-US" dirty="0" smtClean="0"/>
              <a:t>Circle each piece of evidence &amp; draw arrow to the reason it supports</a:t>
            </a:r>
          </a:p>
          <a:p>
            <a:r>
              <a:rPr lang="en-US" dirty="0" smtClean="0"/>
              <a:t>Number each reason with a rank </a:t>
            </a:r>
          </a:p>
          <a:p>
            <a:pPr lvl="1"/>
            <a:r>
              <a:rPr lang="en-US" dirty="0" smtClean="0"/>
              <a:t>1= strongest and so on . .</a:t>
            </a:r>
          </a:p>
          <a:p>
            <a:r>
              <a:rPr lang="en-US" dirty="0" smtClean="0"/>
              <a:t>Put a plus sign by any sentence that addresses a reader counterclaim</a:t>
            </a:r>
          </a:p>
          <a:p>
            <a:r>
              <a:rPr lang="en-US" dirty="0" smtClean="0"/>
              <a:t>Put a box around the restatement of the writer’s opinion.</a:t>
            </a:r>
          </a:p>
          <a:p>
            <a:r>
              <a:rPr lang="en-US" dirty="0" smtClean="0"/>
              <a:t>Highlight the summary of reasons</a:t>
            </a:r>
          </a:p>
          <a:p>
            <a:r>
              <a:rPr lang="en-US" dirty="0" smtClean="0"/>
              <a:t>Star the call to action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Add an opinion statement that identifies the issue and states an opinion on it</a:t>
            </a:r>
          </a:p>
          <a:p>
            <a:r>
              <a:rPr lang="en-US" dirty="0" smtClean="0"/>
              <a:t>Add reasons.  Elaborate on existing reasons so that they appeal to readers’ logic, emotion, and ethics.</a:t>
            </a:r>
          </a:p>
          <a:p>
            <a:r>
              <a:rPr lang="en-US" dirty="0" smtClean="0"/>
              <a:t>Add evidence for each reason.  Rearrange evidence so that it is in the paragraph with the reason it supports.</a:t>
            </a:r>
          </a:p>
          <a:p>
            <a:r>
              <a:rPr lang="en-US" dirty="0" smtClean="0"/>
              <a:t>Rearrange paragraphs to put the strongest reason first to last</a:t>
            </a:r>
          </a:p>
          <a:p>
            <a:r>
              <a:rPr lang="en-US" dirty="0" smtClean="0"/>
              <a:t>Add sentences that identify and respond to reader counterclaims.</a:t>
            </a:r>
          </a:p>
          <a:p>
            <a:r>
              <a:rPr lang="en-US" dirty="0" smtClean="0"/>
              <a:t>Add a sentence that restates the position.  Add a summary of reasons or a call to action.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on your soapbox</a:t>
            </a:r>
          </a:p>
          <a:p>
            <a:r>
              <a:rPr lang="en-US" dirty="0" smtClean="0"/>
              <a:t>EXP. Declaration of Independence boldly declares . . .</a:t>
            </a:r>
          </a:p>
          <a:p>
            <a:pPr lvl="1"/>
            <a:r>
              <a:rPr lang="en-US" dirty="0" smtClean="0"/>
              <a:t>Share your clear &amp; well-defined perspective on the issue by writing a _____________ statement</a:t>
            </a:r>
          </a:p>
          <a:p>
            <a:pPr lvl="1"/>
            <a:r>
              <a:rPr lang="en-US" dirty="0" smtClean="0"/>
              <a:t>Do not say “I believe . . .” unless you are credible source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Issue		Position</a:t>
            </a:r>
          </a:p>
          <a:p>
            <a:pPr lvl="1"/>
            <a:r>
              <a:rPr lang="en-US" dirty="0" smtClean="0"/>
              <a:t>Recycling		helps to protect our </a:t>
            </a:r>
            <a:r>
              <a:rPr lang="en-US" dirty="0" err="1" smtClean="0"/>
              <a:t>nat’l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Bike riders		should be required to wear helmets</a:t>
            </a:r>
          </a:p>
          <a:p>
            <a:pPr lvl="1"/>
            <a:r>
              <a:rPr lang="en-US" dirty="0" smtClean="0"/>
              <a:t>Banning bicycles	would force riders onto unsafe streets</a:t>
            </a:r>
          </a:p>
          <a:p>
            <a:pPr lvl="1">
              <a:buNone/>
            </a:pPr>
            <a:r>
              <a:rPr lang="en-US" dirty="0" smtClean="0"/>
              <a:t>     on sidewalks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I said so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young people have had conversations like the following . . .</a:t>
            </a:r>
          </a:p>
          <a:p>
            <a:pPr>
              <a:buNone/>
            </a:pPr>
            <a:r>
              <a:rPr lang="en-US" dirty="0" smtClean="0"/>
              <a:t>Boy: Why do I have to make my bed if I’m just going to sleep in it again?</a:t>
            </a:r>
          </a:p>
          <a:p>
            <a:pPr>
              <a:buNone/>
            </a:pPr>
            <a:r>
              <a:rPr lang="en-US" dirty="0" smtClean="0"/>
              <a:t>Mom: Because I said so.</a:t>
            </a:r>
          </a:p>
          <a:p>
            <a:pPr>
              <a:buNone/>
            </a:pPr>
            <a:r>
              <a:rPr lang="en-US" dirty="0" smtClean="0"/>
              <a:t>Girl: Why do I have to come home at 10:00 p.m. when everybody else gets to stay out until midnight?</a:t>
            </a:r>
          </a:p>
          <a:p>
            <a:pPr>
              <a:buNone/>
            </a:pPr>
            <a:r>
              <a:rPr lang="en-US" dirty="0" smtClean="0"/>
              <a:t>Dad: Because I said so.</a:t>
            </a:r>
          </a:p>
          <a:p>
            <a:pPr>
              <a:buNone/>
            </a:pPr>
            <a:r>
              <a:rPr lang="en-US" dirty="0" smtClean="0"/>
              <a:t>*Remember that people are more likely to comply with a request if you just give them a reason, even if the reason is not a good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thesis is stronger when it includes reasons</a:t>
            </a:r>
          </a:p>
          <a:p>
            <a:r>
              <a:rPr lang="en-US" dirty="0" smtClean="0"/>
              <a:t>Declaration alone</a:t>
            </a:r>
          </a:p>
          <a:p>
            <a:pPr lvl="1"/>
            <a:r>
              <a:rPr lang="en-US" dirty="0" smtClean="0"/>
              <a:t>Exp. Everyone should watch </a:t>
            </a:r>
            <a:r>
              <a:rPr lang="en-US" i="1" dirty="0" err="1" smtClean="0"/>
              <a:t>Punk’d</a:t>
            </a:r>
            <a:r>
              <a:rPr lang="en-US" dirty="0" smtClean="0"/>
              <a:t> because I think it is so great (aka because I said so).</a:t>
            </a:r>
          </a:p>
          <a:p>
            <a:r>
              <a:rPr lang="en-US" dirty="0" smtClean="0"/>
              <a:t>Declaration + </a:t>
            </a:r>
            <a:r>
              <a:rPr lang="en-US" dirty="0" err="1" smtClean="0"/>
              <a:t>reason(s</a:t>
            </a:r>
            <a:r>
              <a:rPr lang="en-US" dirty="0" smtClean="0"/>
              <a:t>)= stronger thesis</a:t>
            </a:r>
          </a:p>
          <a:p>
            <a:pPr lvl="1"/>
            <a:r>
              <a:rPr lang="en-US" dirty="0" smtClean="0"/>
              <a:t>Exp. </a:t>
            </a:r>
            <a:r>
              <a:rPr lang="en-US" i="1" dirty="0" err="1" smtClean="0"/>
              <a:t>Punk’d</a:t>
            </a:r>
            <a:r>
              <a:rPr lang="en-US" dirty="0" smtClean="0"/>
              <a:t> is one of the best shows on TV because it is funny; it brings famous people back down to earth; and host Ashton </a:t>
            </a:r>
            <a:r>
              <a:rPr lang="en-US" dirty="0" err="1" smtClean="0"/>
              <a:t>Kutcher</a:t>
            </a:r>
            <a:r>
              <a:rPr lang="en-US" dirty="0" smtClean="0"/>
              <a:t> is adorable.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HANDOUT: Thesis Practice pg. 52, 59, 70, 100, 117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Question: </a:t>
            </a:r>
          </a:p>
          <a:p>
            <a:pPr lvl="1"/>
            <a:r>
              <a:rPr lang="en-US" dirty="0" smtClean="0"/>
              <a:t>Should the FBI or police be able to see what books you have checked out from the library?</a:t>
            </a:r>
          </a:p>
          <a:p>
            <a:r>
              <a:rPr lang="en-US" dirty="0" smtClean="0"/>
              <a:t>Declaration:</a:t>
            </a:r>
          </a:p>
          <a:p>
            <a:pPr lvl="1"/>
            <a:r>
              <a:rPr lang="en-US" dirty="0" smtClean="0"/>
              <a:t>It should be illegal for the government to see what books a person checks out from the library.</a:t>
            </a:r>
          </a:p>
          <a:p>
            <a:r>
              <a:rPr lang="en-US" dirty="0" smtClean="0"/>
              <a:t>Reasons: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privacy</a:t>
            </a:r>
          </a:p>
          <a:p>
            <a:pPr lvl="1"/>
            <a:r>
              <a:rPr lang="en-US" dirty="0" smtClean="0"/>
              <a:t>It turns librarians into law enforcement officials</a:t>
            </a:r>
          </a:p>
          <a:p>
            <a:r>
              <a:rPr lang="en-US" dirty="0" smtClean="0"/>
              <a:t>Verb/Verb Phrase: violates/violation </a:t>
            </a:r>
          </a:p>
          <a:p>
            <a:r>
              <a:rPr lang="en-US" dirty="0" smtClean="0"/>
              <a:t>Thesis Statement: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T.H.E.M.E.S Strategy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your position affect:</a:t>
            </a:r>
          </a:p>
          <a:p>
            <a:pPr lvl="1"/>
            <a:r>
              <a:rPr lang="en-US" dirty="0" smtClean="0"/>
              <a:t>Time?</a:t>
            </a:r>
          </a:p>
          <a:p>
            <a:pPr lvl="1"/>
            <a:r>
              <a:rPr lang="en-US" dirty="0" smtClean="0"/>
              <a:t>Health?</a:t>
            </a:r>
          </a:p>
          <a:p>
            <a:pPr lvl="1"/>
            <a:r>
              <a:rPr lang="en-US" dirty="0" smtClean="0"/>
              <a:t>Education?</a:t>
            </a:r>
          </a:p>
          <a:p>
            <a:pPr lvl="1"/>
            <a:r>
              <a:rPr lang="en-US" dirty="0" smtClean="0"/>
              <a:t>Money?</a:t>
            </a:r>
          </a:p>
          <a:p>
            <a:pPr lvl="1"/>
            <a:r>
              <a:rPr lang="en-US" dirty="0" smtClean="0"/>
              <a:t>the Environment?</a:t>
            </a:r>
          </a:p>
          <a:p>
            <a:pPr lvl="1"/>
            <a:r>
              <a:rPr lang="en-US" dirty="0" smtClean="0"/>
              <a:t>Safety?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REMEMBER your reasons/evidence should fall into one of Aristotle’s three: </a:t>
            </a:r>
          </a:p>
          <a:p>
            <a:pPr lvl="1">
              <a:buNone/>
            </a:pPr>
            <a:r>
              <a:rPr lang="en-US" dirty="0" smtClean="0"/>
              <a:t>	Emotional, Logical, and Credible Appeal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Your </a:t>
            </a:r>
            <a:br>
              <a:rPr lang="en-US" dirty="0" smtClean="0"/>
            </a:br>
            <a:r>
              <a:rPr lang="en-US" dirty="0" smtClean="0"/>
              <a:t>Purpose &amp;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Purpose: You are trying to convince readers to share your opinion or to take the action you suggest</a:t>
            </a:r>
          </a:p>
          <a:p>
            <a:r>
              <a:rPr lang="en-US" dirty="0" smtClean="0"/>
              <a:t>Audience: In order to persuade your readers effectively, you must understand them.</a:t>
            </a:r>
          </a:p>
          <a:p>
            <a:pPr lvl="1"/>
            <a:r>
              <a:rPr lang="en-US" dirty="0" smtClean="0"/>
              <a:t>What will make my audience care about this issue?</a:t>
            </a:r>
          </a:p>
          <a:p>
            <a:pPr lvl="2"/>
            <a:r>
              <a:rPr lang="en-US" dirty="0" smtClean="0"/>
              <a:t>ID specific ways in which the topic affects your readers’ lives</a:t>
            </a:r>
          </a:p>
          <a:p>
            <a:pPr lvl="1"/>
            <a:r>
              <a:rPr lang="en-US" dirty="0" smtClean="0"/>
              <a:t>What concerns (bias) might my audience have?</a:t>
            </a:r>
          </a:p>
          <a:p>
            <a:pPr lvl="2"/>
            <a:r>
              <a:rPr lang="en-US" dirty="0" smtClean="0"/>
              <a:t>Consider the opposing point of view</a:t>
            </a:r>
          </a:p>
          <a:p>
            <a:pPr lvl="2"/>
            <a:r>
              <a:rPr lang="en-US" dirty="0" smtClean="0"/>
              <a:t>Take this objective and offer a counter claim</a:t>
            </a:r>
          </a:p>
          <a:p>
            <a:pPr lvl="1"/>
            <a:r>
              <a:rPr lang="en-US" dirty="0" smtClean="0"/>
              <a:t>What will my audience expect from my essay?</a:t>
            </a:r>
          </a:p>
          <a:p>
            <a:pPr lvl="2"/>
            <a:r>
              <a:rPr lang="en-US" dirty="0" smtClean="0"/>
              <a:t>They expect solid information to help them make a decision</a:t>
            </a:r>
          </a:p>
          <a:p>
            <a:pPr lvl="2"/>
            <a:r>
              <a:rPr lang="en-US" dirty="0" smtClean="0"/>
              <a:t>A fresh perspective- not the same overused arguments or examples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HANDOUT: Practice Audience pg. 43, 65,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Prewriting:</a:t>
            </a:r>
            <a:br>
              <a:rPr lang="en-US" dirty="0" smtClean="0"/>
            </a:br>
            <a:r>
              <a:rPr lang="en-US" dirty="0" smtClean="0"/>
              <a:t>Brainstorm &amp;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Quick brainstorm vs. MLA Outline</a:t>
            </a:r>
          </a:p>
          <a:p>
            <a:r>
              <a:rPr lang="en-US" dirty="0" smtClean="0"/>
              <a:t>Why is brainstorming important? _____________</a:t>
            </a:r>
          </a:p>
          <a:p>
            <a:pPr lvl="1"/>
            <a:r>
              <a:rPr lang="en-US" dirty="0" smtClean="0"/>
              <a:t>Quick</a:t>
            </a:r>
          </a:p>
          <a:p>
            <a:pPr lvl="1"/>
            <a:r>
              <a:rPr lang="en-US" dirty="0" smtClean="0"/>
              <a:t>Visual learners</a:t>
            </a:r>
          </a:p>
          <a:p>
            <a:r>
              <a:rPr lang="en-US" dirty="0" smtClean="0"/>
              <a:t>Why is outlining important?  ______________</a:t>
            </a:r>
          </a:p>
          <a:p>
            <a:pPr lvl="1"/>
            <a:r>
              <a:rPr lang="en-US" dirty="0" smtClean="0"/>
              <a:t>Formal</a:t>
            </a:r>
          </a:p>
          <a:p>
            <a:pPr lvl="1"/>
            <a:r>
              <a:rPr lang="en-US" dirty="0" smtClean="0"/>
              <a:t>Linear/logical learners</a:t>
            </a:r>
          </a:p>
          <a:p>
            <a:endParaRPr lang="en-US" dirty="0" smtClean="0"/>
          </a:p>
          <a:p>
            <a:r>
              <a:rPr lang="en-US" dirty="0" smtClean="0"/>
              <a:t>Brainstorm using T.H.E.M.E.S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93965</TotalTime>
  <Words>1496</Words>
  <Application>Microsoft Office PowerPoint</Application>
  <PresentationFormat>On-screen Show (4:3)</PresentationFormat>
  <Paragraphs>215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Codex</vt:lpstr>
      <vt:lpstr>Argumentative Essay</vt:lpstr>
      <vt:lpstr>Choose an Issue</vt:lpstr>
      <vt:lpstr>Write a Declaration </vt:lpstr>
      <vt:lpstr>Because I said so . . .</vt:lpstr>
      <vt:lpstr>A better argument</vt:lpstr>
      <vt:lpstr>Developing Thesis</vt:lpstr>
      <vt:lpstr>Consider T.H.E.M.E.S Strategy for help</vt:lpstr>
      <vt:lpstr>Consider Your  Purpose &amp; Audience</vt:lpstr>
      <vt:lpstr>Prewriting: Brainstorm &amp; Outline</vt:lpstr>
      <vt:lpstr>Gather Support for  Your Position</vt:lpstr>
      <vt:lpstr>AACCEE= ACE Facts</vt:lpstr>
      <vt:lpstr>Case Studies &amp; Commonly Accepted Beliefs</vt:lpstr>
      <vt:lpstr>Examples &amp; Expert Opinions</vt:lpstr>
      <vt:lpstr>Facts</vt:lpstr>
      <vt:lpstr>RAD Tests</vt:lpstr>
      <vt:lpstr>Relevant</vt:lpstr>
      <vt:lpstr>Accurate</vt:lpstr>
      <vt:lpstr>Detailed</vt:lpstr>
      <vt:lpstr>Elaborate</vt:lpstr>
      <vt:lpstr>Transitional Devices</vt:lpstr>
      <vt:lpstr>Conclusion=  Snappy Ending</vt:lpstr>
      <vt:lpstr>A Writer’s Model</vt:lpstr>
      <vt:lpstr>Citing Sources</vt:lpstr>
      <vt:lpstr>Mentor Edit= P.Q.S</vt:lpstr>
      <vt:lpstr>Classmate Edit</vt:lpstr>
      <vt:lpstr>Evaluate &amp; Revise  Your Draft</vt:lpstr>
      <vt:lpstr>TIPS</vt:lpstr>
      <vt:lpstr>Revision Techniques</vt:lpstr>
    </vt:vector>
  </TitlesOfParts>
  <Company>GCMS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Essay</dc:title>
  <dc:creator>Erica Kostoff</dc:creator>
  <cp:lastModifiedBy>Erica Kostoff</cp:lastModifiedBy>
  <cp:revision>36</cp:revision>
  <cp:lastPrinted>2014-12-18T17:16:07Z</cp:lastPrinted>
  <dcterms:created xsi:type="dcterms:W3CDTF">2012-10-29T01:41:32Z</dcterms:created>
  <dcterms:modified xsi:type="dcterms:W3CDTF">2015-01-05T19:39:44Z</dcterms:modified>
</cp:coreProperties>
</file>